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68" r:id="rId4"/>
    <p:sldId id="267" r:id="rId5"/>
    <p:sldId id="257" r:id="rId6"/>
    <p:sldId id="269" r:id="rId7"/>
    <p:sldId id="259" r:id="rId8"/>
    <p:sldId id="270" r:id="rId9"/>
    <p:sldId id="260" r:id="rId10"/>
    <p:sldId id="261" r:id="rId11"/>
    <p:sldId id="262" r:id="rId12"/>
    <p:sldId id="271" r:id="rId13"/>
    <p:sldId id="272" r:id="rId14"/>
    <p:sldId id="263" r:id="rId15"/>
    <p:sldId id="276" r:id="rId16"/>
    <p:sldId id="264" r:id="rId17"/>
    <p:sldId id="273" r:id="rId18"/>
    <p:sldId id="266" r:id="rId19"/>
    <p:sldId id="265" r:id="rId20"/>
    <p:sldId id="274" r:id="rId21"/>
    <p:sldId id="275"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sans titre" id="{A5F0A1AF-5154-495B-BF9F-8C6807FE9404}">
          <p14:sldIdLst>
            <p14:sldId id="256"/>
            <p14:sldId id="258"/>
            <p14:sldId id="268"/>
            <p14:sldId id="267"/>
            <p14:sldId id="257"/>
            <p14:sldId id="269"/>
            <p14:sldId id="259"/>
            <p14:sldId id="270"/>
            <p14:sldId id="260"/>
            <p14:sldId id="261"/>
            <p14:sldId id="262"/>
            <p14:sldId id="271"/>
            <p14:sldId id="272"/>
            <p14:sldId id="263"/>
            <p14:sldId id="276"/>
            <p14:sldId id="264"/>
            <p14:sldId id="273"/>
            <p14:sldId id="266"/>
            <p14:sldId id="265"/>
            <p14:sldId id="274"/>
            <p14:sldId id="27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53"/>
      </p:cViewPr>
      <p:guideLst/>
    </p:cSldViewPr>
  </p:slideViewPr>
  <p:notesTextViewPr>
    <p:cViewPr>
      <p:scale>
        <a:sx n="1" d="1"/>
        <a:sy n="1" d="1"/>
      </p:scale>
      <p:origin x="0" y="0"/>
    </p:cViewPr>
  </p:notesTextViewPr>
  <p:sorterViewPr>
    <p:cViewPr>
      <p:scale>
        <a:sx n="100" d="100"/>
        <a:sy n="100" d="100"/>
      </p:scale>
      <p:origin x="0" y="-201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fr-FR"/>
              <a:t>Modifiez le style du titre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11/25/2021</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‹N°›</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fr-FR"/>
              <a:t>Modifiez le style du titre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8A87A34-81AB-432B-8DAE-1953F412C126}" type="datetimeFigureOut">
              <a:rPr lang="en-US" dirty="0"/>
              <a:t>11/25/2021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fr-FR"/>
              <a:t>Modifiez le style du titre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fr-FR"/>
              <a:t>Modifiez le style du titre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447191" y="2824269"/>
            <a:ext cx="4645152" cy="264445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412362" y="2821491"/>
            <a:ext cx="4645152" cy="263737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11/25/2021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11/25/2021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11/25/2021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fr-FR"/>
              <a:t>Modifiez le style du titre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11/25/2021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11/25/2021</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11/25/2021</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‹N°›</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EE1EFE-3233-40B7-B189-DFAB3046A103}"/>
              </a:ext>
            </a:extLst>
          </p:cNvPr>
          <p:cNvSpPr>
            <a:spLocks noGrp="1"/>
          </p:cNvSpPr>
          <p:nvPr>
            <p:ph type="ctrTitle"/>
          </p:nvPr>
        </p:nvSpPr>
        <p:spPr/>
        <p:txBody>
          <a:bodyPr>
            <a:normAutofit fontScale="90000"/>
          </a:bodyPr>
          <a:lstStyle/>
          <a:p>
            <a:pPr algn="ctr"/>
            <a:r>
              <a:rPr lang="fr-FR" dirty="0"/>
              <a:t>Endométriose: maladie locale ou générale?</a:t>
            </a:r>
          </a:p>
        </p:txBody>
      </p:sp>
      <p:sp>
        <p:nvSpPr>
          <p:cNvPr id="3" name="Sous-titre 2">
            <a:extLst>
              <a:ext uri="{FF2B5EF4-FFF2-40B4-BE49-F238E27FC236}">
                <a16:creationId xmlns:a16="http://schemas.microsoft.com/office/drawing/2014/main" id="{EE773F35-62CF-4EE0-B771-EA1235EAC191}"/>
              </a:ext>
            </a:extLst>
          </p:cNvPr>
          <p:cNvSpPr>
            <a:spLocks noGrp="1"/>
          </p:cNvSpPr>
          <p:nvPr>
            <p:ph type="subTitle" idx="1"/>
          </p:nvPr>
        </p:nvSpPr>
        <p:spPr/>
        <p:txBody>
          <a:bodyPr/>
          <a:lstStyle/>
          <a:p>
            <a:r>
              <a:rPr lang="fr-FR" dirty="0"/>
              <a:t>Christian Jamin Paris</a:t>
            </a:r>
          </a:p>
        </p:txBody>
      </p:sp>
    </p:spTree>
    <p:extLst>
      <p:ext uri="{BB962C8B-B14F-4D97-AF65-F5344CB8AC3E}">
        <p14:creationId xmlns:p14="http://schemas.microsoft.com/office/powerpoint/2010/main" val="3107407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B5F74F-A498-462C-81D0-446B04FD41C2}"/>
              </a:ext>
            </a:extLst>
          </p:cNvPr>
          <p:cNvSpPr>
            <a:spLocks noGrp="1"/>
          </p:cNvSpPr>
          <p:nvPr>
            <p:ph type="title"/>
          </p:nvPr>
        </p:nvSpPr>
        <p:spPr/>
        <p:txBody>
          <a:bodyPr/>
          <a:lstStyle/>
          <a:p>
            <a:pPr algn="ctr"/>
            <a:r>
              <a:rPr lang="fr-FR" dirty="0"/>
              <a:t>Généralités</a:t>
            </a:r>
          </a:p>
        </p:txBody>
      </p:sp>
      <p:sp>
        <p:nvSpPr>
          <p:cNvPr id="3" name="Espace réservé du contenu 2">
            <a:extLst>
              <a:ext uri="{FF2B5EF4-FFF2-40B4-BE49-F238E27FC236}">
                <a16:creationId xmlns:a16="http://schemas.microsoft.com/office/drawing/2014/main" id="{FE280431-8130-4B2B-B9EB-C3869FA49530}"/>
              </a:ext>
            </a:extLst>
          </p:cNvPr>
          <p:cNvSpPr>
            <a:spLocks noGrp="1"/>
          </p:cNvSpPr>
          <p:nvPr>
            <p:ph idx="1"/>
          </p:nvPr>
        </p:nvSpPr>
        <p:spPr>
          <a:xfrm>
            <a:off x="1451579" y="1853754"/>
            <a:ext cx="9603275" cy="4199727"/>
          </a:xfrm>
        </p:spPr>
        <p:txBody>
          <a:bodyPr>
            <a:normAutofit fontScale="85000" lnSpcReduction="10000"/>
          </a:bodyPr>
          <a:lstStyle/>
          <a:p>
            <a:r>
              <a:rPr lang="fr-FR" dirty="0"/>
              <a:t>Endométriose: présence ectopique  de glandes endométriales et de </a:t>
            </a:r>
            <a:r>
              <a:rPr lang="fr-FR" dirty="0" err="1"/>
              <a:t>stoma</a:t>
            </a:r>
            <a:r>
              <a:rPr lang="fr-FR" dirty="0"/>
              <a:t> avec de l’hémosidérine </a:t>
            </a:r>
          </a:p>
          <a:p>
            <a:r>
              <a:rPr lang="fr-FR" dirty="0"/>
              <a:t>Douleurs pelviennes, dysménorrhée, douleurs non liées aux menstrues</a:t>
            </a:r>
          </a:p>
          <a:p>
            <a:r>
              <a:rPr lang="fr-FR" dirty="0"/>
              <a:t>Diagnostic histologique en principe  en réalité par imagerie maintenant</a:t>
            </a:r>
          </a:p>
          <a:p>
            <a:r>
              <a:rPr lang="fr-FR" dirty="0"/>
              <a:t>Toucherait 5 à 10%? des femmes en âge de fonctionnement ovarien: si dysménorrhée, douleurs pelviennes 50-80% d’endométriose, si infertilité 50% d’endométriose</a:t>
            </a:r>
          </a:p>
          <a:p>
            <a:r>
              <a:rPr lang="fr-FR" dirty="0"/>
              <a:t> 65% de diagnostics erronés au départ; temps nécessaire au diagnostic 4 à 11 ans</a:t>
            </a:r>
          </a:p>
          <a:p>
            <a:r>
              <a:rPr lang="fr-FR" dirty="0"/>
              <a:t>L’absence de lésions visibles ou de lésions histologiques n’excluent pas le diagnostic Il existe des endométrioses découvertes par des biopsies systématiques. </a:t>
            </a:r>
          </a:p>
          <a:p>
            <a:r>
              <a:rPr lang="fr-FR" dirty="0"/>
              <a:t>Le traitement médical doit être proposé rapidement en l’absence de diagnostic chirurgical sur simple présomption clinique. Pas de symptômes pathognomoniques. Doit être évoqué même si adénomyose fibromes colon irritable fibromyalgie</a:t>
            </a:r>
          </a:p>
        </p:txBody>
      </p:sp>
    </p:spTree>
    <p:extLst>
      <p:ext uri="{BB962C8B-B14F-4D97-AF65-F5344CB8AC3E}">
        <p14:creationId xmlns:p14="http://schemas.microsoft.com/office/powerpoint/2010/main" val="2753746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3BFF73-4CB7-4542-9656-5214EF5F5AE9}"/>
              </a:ext>
            </a:extLst>
          </p:cNvPr>
          <p:cNvSpPr>
            <a:spLocks noGrp="1"/>
          </p:cNvSpPr>
          <p:nvPr>
            <p:ph type="title"/>
          </p:nvPr>
        </p:nvSpPr>
        <p:spPr/>
        <p:txBody>
          <a:bodyPr/>
          <a:lstStyle/>
          <a:p>
            <a:pPr algn="ctr"/>
            <a:r>
              <a:rPr lang="fr-FR" b="1" dirty="0"/>
              <a:t>traitement sur simple présomption clinique</a:t>
            </a:r>
            <a:endParaRPr lang="fr-FR" dirty="0"/>
          </a:p>
        </p:txBody>
      </p:sp>
      <p:sp>
        <p:nvSpPr>
          <p:cNvPr id="3" name="Espace réservé du contenu 2">
            <a:extLst>
              <a:ext uri="{FF2B5EF4-FFF2-40B4-BE49-F238E27FC236}">
                <a16:creationId xmlns:a16="http://schemas.microsoft.com/office/drawing/2014/main" id="{404D58C3-897C-4F61-9273-59BF5E4D07D2}"/>
              </a:ext>
            </a:extLst>
          </p:cNvPr>
          <p:cNvSpPr>
            <a:spLocks noGrp="1"/>
          </p:cNvSpPr>
          <p:nvPr>
            <p:ph idx="1"/>
          </p:nvPr>
        </p:nvSpPr>
        <p:spPr/>
        <p:txBody>
          <a:bodyPr/>
          <a:lstStyle/>
          <a:p>
            <a:r>
              <a:rPr lang="fr-FR" dirty="0"/>
              <a:t>Certaines endométrioses sont probablement des variantes physiologiques et les symptômes sont une meilleure définition de la maladie</a:t>
            </a:r>
          </a:p>
          <a:p>
            <a:r>
              <a:rPr lang="fr-FR" dirty="0"/>
              <a:t>Une définition histologique n’est pas nécessaire donc pas de coelio pour affirmer la maladie</a:t>
            </a:r>
          </a:p>
          <a:p>
            <a:r>
              <a:rPr lang="fr-FR" b="1" dirty="0"/>
              <a:t>Mais la notion de traitement sur simple présomption clinique est aujourd’hui battue en brèche du fait de la phobie anti hormones régnante </a:t>
            </a:r>
          </a:p>
        </p:txBody>
      </p:sp>
    </p:spTree>
    <p:extLst>
      <p:ext uri="{BB962C8B-B14F-4D97-AF65-F5344CB8AC3E}">
        <p14:creationId xmlns:p14="http://schemas.microsoft.com/office/powerpoint/2010/main" val="3419792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EB30C1-35B1-4E11-B06B-C92D0F6C1917}"/>
              </a:ext>
            </a:extLst>
          </p:cNvPr>
          <p:cNvSpPr>
            <a:spLocks noGrp="1"/>
          </p:cNvSpPr>
          <p:nvPr>
            <p:ph type="title"/>
          </p:nvPr>
        </p:nvSpPr>
        <p:spPr/>
        <p:txBody>
          <a:bodyPr/>
          <a:lstStyle/>
          <a:p>
            <a:r>
              <a:rPr lang="fr-FR" dirty="0"/>
              <a:t>Les endométrioses</a:t>
            </a:r>
          </a:p>
        </p:txBody>
      </p:sp>
      <p:sp>
        <p:nvSpPr>
          <p:cNvPr id="3" name="Espace réservé du contenu 2">
            <a:extLst>
              <a:ext uri="{FF2B5EF4-FFF2-40B4-BE49-F238E27FC236}">
                <a16:creationId xmlns:a16="http://schemas.microsoft.com/office/drawing/2014/main" id="{AC76D042-E6BA-469F-B40B-EE67644BBA9E}"/>
              </a:ext>
            </a:extLst>
          </p:cNvPr>
          <p:cNvSpPr>
            <a:spLocks noGrp="1"/>
          </p:cNvSpPr>
          <p:nvPr>
            <p:ph idx="1"/>
          </p:nvPr>
        </p:nvSpPr>
        <p:spPr/>
        <p:txBody>
          <a:bodyPr/>
          <a:lstStyle/>
          <a:p>
            <a:pPr marL="0" indent="0">
              <a:buNone/>
            </a:pPr>
            <a:r>
              <a:rPr lang="fr-FR" dirty="0"/>
              <a:t>Pelviennes</a:t>
            </a:r>
          </a:p>
          <a:p>
            <a:r>
              <a:rPr lang="fr-FR" dirty="0"/>
              <a:t>Superficielles lésions péritonéales &gt; 5mm ou </a:t>
            </a:r>
            <a:r>
              <a:rPr lang="fr-FR" dirty="0" err="1"/>
              <a:t>muscularis</a:t>
            </a:r>
            <a:r>
              <a:rPr lang="fr-FR" dirty="0"/>
              <a:t> propria des viscères creux</a:t>
            </a:r>
          </a:p>
          <a:p>
            <a:r>
              <a:rPr lang="fr-FR" dirty="0"/>
              <a:t>Profondes infiltrantes sous péritonéales</a:t>
            </a:r>
          </a:p>
          <a:p>
            <a:r>
              <a:rPr lang="fr-FR" dirty="0"/>
              <a:t>Ovariennes endométriomes</a:t>
            </a:r>
          </a:p>
          <a:p>
            <a:pPr marL="0" indent="0">
              <a:buNone/>
            </a:pPr>
            <a:r>
              <a:rPr lang="fr-FR" dirty="0"/>
              <a:t>Extra pelviennes</a:t>
            </a:r>
          </a:p>
          <a:p>
            <a:r>
              <a:rPr lang="fr-FR" dirty="0"/>
              <a:t>Inter hépato diaphragmatique, pleurale</a:t>
            </a:r>
          </a:p>
          <a:p>
            <a:r>
              <a:rPr lang="fr-FR" dirty="0"/>
              <a:t>Pulmonaire cérébrale…</a:t>
            </a:r>
          </a:p>
        </p:txBody>
      </p:sp>
    </p:spTree>
    <p:extLst>
      <p:ext uri="{BB962C8B-B14F-4D97-AF65-F5344CB8AC3E}">
        <p14:creationId xmlns:p14="http://schemas.microsoft.com/office/powerpoint/2010/main" val="4008892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EF82C3C8-7B6A-400C-A404-8E488571F66E}"/>
              </a:ext>
            </a:extLst>
          </p:cNvPr>
          <p:cNvSpPr txBox="1"/>
          <p:nvPr/>
        </p:nvSpPr>
        <p:spPr>
          <a:xfrm>
            <a:off x="426128" y="2663301"/>
            <a:ext cx="9259409" cy="3539430"/>
          </a:xfrm>
          <a:prstGeom prst="rect">
            <a:avLst/>
          </a:prstGeom>
          <a:noFill/>
        </p:spPr>
        <p:txBody>
          <a:bodyPr wrap="square">
            <a:spAutoFit/>
          </a:bodyPr>
          <a:lstStyle/>
          <a:p>
            <a:r>
              <a:rPr lang="fr-FR" sz="2800" b="0" i="0" dirty="0">
                <a:solidFill>
                  <a:srgbClr val="222222"/>
                </a:solidFill>
                <a:effectLst/>
                <a:latin typeface="Arial" panose="020B0604020202020204" pitchFamily="34" charset="0"/>
              </a:rPr>
              <a:t>Présentée classiquement comme un développement ectopique de tissu endométrial, l’endométriose est actuellement mieux définie comme un</a:t>
            </a:r>
            <a:r>
              <a:rPr lang="fr-FR" sz="2800" b="0" i="0" dirty="0">
                <a:solidFill>
                  <a:srgbClr val="FF0000"/>
                </a:solidFill>
                <a:effectLst/>
                <a:latin typeface="Arial" panose="020B0604020202020204" pitchFamily="34" charset="0"/>
              </a:rPr>
              <a:t> phénomène d’inflammation chronique, </a:t>
            </a:r>
            <a:r>
              <a:rPr lang="fr-FR" sz="2800" b="1" i="0" dirty="0">
                <a:solidFill>
                  <a:srgbClr val="FF0000"/>
                </a:solidFill>
                <a:effectLst/>
                <a:latin typeface="Arial" panose="020B0604020202020204" pitchFamily="34" charset="0"/>
              </a:rPr>
              <a:t>systémique</a:t>
            </a:r>
            <a:r>
              <a:rPr lang="fr-FR" sz="2800" b="0" i="0" dirty="0">
                <a:solidFill>
                  <a:srgbClr val="FF0000"/>
                </a:solidFill>
                <a:effectLst/>
                <a:latin typeface="Arial" panose="020B0604020202020204" pitchFamily="34" charset="0"/>
              </a:rPr>
              <a:t>, impliquant des facteurs immunologiques, génétiques et environnementaux</a:t>
            </a:r>
            <a:r>
              <a:rPr lang="fr-FR" sz="2800" b="0" i="0" dirty="0">
                <a:solidFill>
                  <a:srgbClr val="222222"/>
                </a:solidFill>
                <a:effectLst/>
                <a:latin typeface="Arial" panose="020B0604020202020204" pitchFamily="34" charset="0"/>
              </a:rPr>
              <a:t>, dont l’expression est liée au cycle menstruel et qui se présente souvent comme une douleur chronique pelvienne. </a:t>
            </a:r>
            <a:endParaRPr lang="fr-FR" sz="2800" dirty="0"/>
          </a:p>
        </p:txBody>
      </p:sp>
      <p:sp>
        <p:nvSpPr>
          <p:cNvPr id="4" name="ZoneTexte 3">
            <a:extLst>
              <a:ext uri="{FF2B5EF4-FFF2-40B4-BE49-F238E27FC236}">
                <a16:creationId xmlns:a16="http://schemas.microsoft.com/office/drawing/2014/main" id="{A8C9AD4F-946C-4A55-8E7D-D9C3E6A1E300}"/>
              </a:ext>
            </a:extLst>
          </p:cNvPr>
          <p:cNvSpPr txBox="1"/>
          <p:nvPr/>
        </p:nvSpPr>
        <p:spPr>
          <a:xfrm>
            <a:off x="7874493" y="5717219"/>
            <a:ext cx="4439420" cy="369332"/>
          </a:xfrm>
          <a:prstGeom prst="rect">
            <a:avLst/>
          </a:prstGeom>
          <a:noFill/>
        </p:spPr>
        <p:txBody>
          <a:bodyPr wrap="none" rtlCol="0">
            <a:spAutoFit/>
          </a:bodyPr>
          <a:lstStyle/>
          <a:p>
            <a:r>
              <a:rPr lang="fr-FR" dirty="0"/>
              <a:t>UNAFORMEC  </a:t>
            </a:r>
            <a:r>
              <a:rPr lang="fr-FR" b="1" i="0" dirty="0">
                <a:solidFill>
                  <a:srgbClr val="1D4B94"/>
                </a:solidFill>
                <a:effectLst/>
                <a:latin typeface="Calibri" panose="020F0502020204030204" pitchFamily="34" charset="0"/>
              </a:rPr>
              <a:t>Numéro 1018 du 25-10-2021</a:t>
            </a:r>
            <a:endParaRPr lang="fr-FR" dirty="0"/>
          </a:p>
        </p:txBody>
      </p:sp>
      <p:sp>
        <p:nvSpPr>
          <p:cNvPr id="2" name="ZoneTexte 1">
            <a:extLst>
              <a:ext uri="{FF2B5EF4-FFF2-40B4-BE49-F238E27FC236}">
                <a16:creationId xmlns:a16="http://schemas.microsoft.com/office/drawing/2014/main" id="{9A5095BF-4A03-4D7F-9FA4-C3B882E5665F}"/>
              </a:ext>
            </a:extLst>
          </p:cNvPr>
          <p:cNvSpPr txBox="1"/>
          <p:nvPr/>
        </p:nvSpPr>
        <p:spPr>
          <a:xfrm>
            <a:off x="186700" y="178215"/>
            <a:ext cx="12005300" cy="1384995"/>
          </a:xfrm>
          <a:prstGeom prst="rect">
            <a:avLst/>
          </a:prstGeom>
          <a:noFill/>
        </p:spPr>
        <p:txBody>
          <a:bodyPr wrap="square" rtlCol="0">
            <a:spAutoFit/>
          </a:bodyPr>
          <a:lstStyle/>
          <a:p>
            <a:r>
              <a:rPr lang="fr-FR" sz="2800" dirty="0" err="1">
                <a:latin typeface="Arial" panose="020B0604020202020204" pitchFamily="34" charset="0"/>
                <a:cs typeface="Arial" panose="020B0604020202020204" pitchFamily="34" charset="0"/>
              </a:rPr>
              <a:t>Endometriosis</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is</a:t>
            </a:r>
            <a:r>
              <a:rPr lang="fr-FR" sz="2800" dirty="0">
                <a:latin typeface="Arial" panose="020B0604020202020204" pitchFamily="34" charset="0"/>
                <a:cs typeface="Arial" panose="020B0604020202020204" pitchFamily="34" charset="0"/>
              </a:rPr>
              <a:t> a chronique </a:t>
            </a:r>
            <a:r>
              <a:rPr lang="fr-FR" sz="2800" b="1" dirty="0" err="1">
                <a:solidFill>
                  <a:srgbClr val="FF0000"/>
                </a:solidFill>
                <a:latin typeface="Arial" panose="020B0604020202020204" pitchFamily="34" charset="0"/>
                <a:cs typeface="Arial" panose="020B0604020202020204" pitchFamily="34" charset="0"/>
              </a:rPr>
              <a:t>systemic</a:t>
            </a:r>
            <a:r>
              <a:rPr lang="fr-FR" sz="2800" b="1" dirty="0">
                <a:solidFill>
                  <a:srgbClr val="FF0000"/>
                </a:solidFill>
                <a:latin typeface="Arial" panose="020B0604020202020204" pitchFamily="34" charset="0"/>
                <a:cs typeface="Arial" panose="020B0604020202020204" pitchFamily="34" charset="0"/>
              </a:rPr>
              <a:t> </a:t>
            </a:r>
            <a:r>
              <a:rPr lang="fr-FR" sz="2800" b="1" dirty="0" err="1">
                <a:solidFill>
                  <a:srgbClr val="FF0000"/>
                </a:solidFill>
                <a:latin typeface="Arial" panose="020B0604020202020204" pitchFamily="34" charset="0"/>
                <a:cs typeface="Arial" panose="020B0604020202020204" pitchFamily="34" charset="0"/>
              </a:rPr>
              <a:t>disease</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clinical</a:t>
            </a:r>
            <a:r>
              <a:rPr lang="fr-FR" sz="2800" dirty="0">
                <a:latin typeface="Arial" panose="020B0604020202020204" pitchFamily="34" charset="0"/>
                <a:cs typeface="Arial" panose="020B0604020202020204" pitchFamily="34" charset="0"/>
              </a:rPr>
              <a:t> chalenges and </a:t>
            </a:r>
            <a:r>
              <a:rPr lang="fr-FR" sz="2800" dirty="0" err="1">
                <a:latin typeface="Arial" panose="020B0604020202020204" pitchFamily="34" charset="0"/>
                <a:cs typeface="Arial" panose="020B0604020202020204" pitchFamily="34" charset="0"/>
              </a:rPr>
              <a:t>novel</a:t>
            </a:r>
            <a:r>
              <a:rPr lang="fr-FR" sz="2800" dirty="0">
                <a:latin typeface="Arial" panose="020B0604020202020204" pitchFamily="34" charset="0"/>
                <a:cs typeface="Arial" panose="020B0604020202020204" pitchFamily="34" charset="0"/>
              </a:rPr>
              <a:t> innovations       </a:t>
            </a:r>
          </a:p>
          <a:p>
            <a:r>
              <a:rPr lang="fr-FR" sz="2800" dirty="0"/>
              <a:t>                                                             </a:t>
            </a:r>
            <a:r>
              <a:rPr lang="fr-FR" dirty="0">
                <a:solidFill>
                  <a:srgbClr val="0070C0"/>
                </a:solidFill>
                <a:latin typeface="Arial" panose="020B0604020202020204" pitchFamily="34" charset="0"/>
                <a:cs typeface="Arial" panose="020B0604020202020204" pitchFamily="34" charset="0"/>
              </a:rPr>
              <a:t>Taylor HS, </a:t>
            </a:r>
            <a:r>
              <a:rPr lang="fr-FR" dirty="0" err="1">
                <a:solidFill>
                  <a:srgbClr val="0070C0"/>
                </a:solidFill>
                <a:latin typeface="Arial" panose="020B0604020202020204" pitchFamily="34" charset="0"/>
                <a:cs typeface="Arial" panose="020B0604020202020204" pitchFamily="34" charset="0"/>
              </a:rPr>
              <a:t>KotlyarAM</a:t>
            </a:r>
            <a:r>
              <a:rPr lang="fr-FR" dirty="0">
                <a:solidFill>
                  <a:srgbClr val="0070C0"/>
                </a:solidFill>
                <a:latin typeface="Arial" panose="020B0604020202020204" pitchFamily="34" charset="0"/>
                <a:cs typeface="Arial" panose="020B0604020202020204" pitchFamily="34" charset="0"/>
              </a:rPr>
              <a:t>, Flores VA Lancet 2021;397:839-52</a:t>
            </a:r>
            <a:endParaRPr lang="fr-FR" sz="2800"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5325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F75AFB-8390-4C03-98CF-EC8BE2AD4250}"/>
              </a:ext>
            </a:extLst>
          </p:cNvPr>
          <p:cNvSpPr>
            <a:spLocks noGrp="1"/>
          </p:cNvSpPr>
          <p:nvPr>
            <p:ph type="title"/>
          </p:nvPr>
        </p:nvSpPr>
        <p:spPr/>
        <p:txBody>
          <a:bodyPr/>
          <a:lstStyle/>
          <a:p>
            <a:pPr algn="ctr"/>
            <a:r>
              <a:rPr lang="fr-FR" dirty="0"/>
              <a:t>Origines de l’endométriose</a:t>
            </a:r>
          </a:p>
        </p:txBody>
      </p:sp>
      <p:sp>
        <p:nvSpPr>
          <p:cNvPr id="3" name="Espace réservé du texte 2">
            <a:extLst>
              <a:ext uri="{FF2B5EF4-FFF2-40B4-BE49-F238E27FC236}">
                <a16:creationId xmlns:a16="http://schemas.microsoft.com/office/drawing/2014/main" id="{5E4C0BEC-C6BF-4AEF-A452-921AF0255F65}"/>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3507642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381932-E0C2-4D5C-8D8C-675B4B6717BE}"/>
              </a:ext>
            </a:extLst>
          </p:cNvPr>
          <p:cNvSpPr>
            <a:spLocks noGrp="1"/>
          </p:cNvSpPr>
          <p:nvPr>
            <p:ph type="title"/>
          </p:nvPr>
        </p:nvSpPr>
        <p:spPr/>
        <p:txBody>
          <a:bodyPr/>
          <a:lstStyle/>
          <a:p>
            <a:r>
              <a:rPr lang="fr-FR" dirty="0"/>
              <a:t>Théorie de la menstruation rétrograde de Sampson</a:t>
            </a:r>
          </a:p>
        </p:txBody>
      </p:sp>
      <p:sp>
        <p:nvSpPr>
          <p:cNvPr id="3" name="Espace réservé du contenu 2">
            <a:extLst>
              <a:ext uri="{FF2B5EF4-FFF2-40B4-BE49-F238E27FC236}">
                <a16:creationId xmlns:a16="http://schemas.microsoft.com/office/drawing/2014/main" id="{8BC5957A-FCE5-4088-B24E-E1620D264A43}"/>
              </a:ext>
            </a:extLst>
          </p:cNvPr>
          <p:cNvSpPr>
            <a:spLocks noGrp="1"/>
          </p:cNvSpPr>
          <p:nvPr>
            <p:ph idx="1"/>
          </p:nvPr>
        </p:nvSpPr>
        <p:spPr>
          <a:xfrm>
            <a:off x="1451579" y="1853754"/>
            <a:ext cx="9603275" cy="4307349"/>
          </a:xfrm>
        </p:spPr>
        <p:txBody>
          <a:bodyPr>
            <a:normAutofit/>
          </a:bodyPr>
          <a:lstStyle/>
          <a:p>
            <a:r>
              <a:rPr lang="fr-FR" sz="2900" dirty="0"/>
              <a:t>Les femmes avec une endométriose ont davantage de cellules souches  pendant la menstrues qui peuvent se différencier en cellules endométriales</a:t>
            </a:r>
          </a:p>
          <a:p>
            <a:r>
              <a:rPr lang="fr-FR" sz="2900" dirty="0"/>
              <a:t>Les cellules souches s’implantent lors du transport dans le pelvis</a:t>
            </a:r>
          </a:p>
          <a:p>
            <a:r>
              <a:rPr lang="fr-FR" sz="2900" dirty="0"/>
              <a:t>Il y a davantage d’endométrioses si facteurs favorisant le reflux comme sténose du col </a:t>
            </a:r>
          </a:p>
          <a:p>
            <a:endParaRPr lang="fr-FR" dirty="0"/>
          </a:p>
          <a:p>
            <a:endParaRPr lang="fr-FR" dirty="0"/>
          </a:p>
        </p:txBody>
      </p:sp>
    </p:spTree>
    <p:extLst>
      <p:ext uri="{BB962C8B-B14F-4D97-AF65-F5344CB8AC3E}">
        <p14:creationId xmlns:p14="http://schemas.microsoft.com/office/powerpoint/2010/main" val="343037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01E888-837B-4EF4-BBC6-5B7AD3449450}"/>
              </a:ext>
            </a:extLst>
          </p:cNvPr>
          <p:cNvSpPr>
            <a:spLocks noGrp="1"/>
          </p:cNvSpPr>
          <p:nvPr>
            <p:ph type="title"/>
          </p:nvPr>
        </p:nvSpPr>
        <p:spPr/>
        <p:txBody>
          <a:bodyPr>
            <a:normAutofit fontScale="90000"/>
          </a:bodyPr>
          <a:lstStyle/>
          <a:p>
            <a:pPr algn="ctr"/>
            <a:r>
              <a:rPr lang="fr-FR" dirty="0"/>
              <a:t>Mais aussi origine non endométriale</a:t>
            </a:r>
            <a:br>
              <a:rPr lang="fr-FR" dirty="0"/>
            </a:br>
            <a:br>
              <a:rPr lang="fr-FR" dirty="0"/>
            </a:br>
            <a:endParaRPr lang="fr-FR" dirty="0"/>
          </a:p>
        </p:txBody>
      </p:sp>
      <p:sp>
        <p:nvSpPr>
          <p:cNvPr id="3" name="Espace réservé du contenu 2">
            <a:extLst>
              <a:ext uri="{FF2B5EF4-FFF2-40B4-BE49-F238E27FC236}">
                <a16:creationId xmlns:a16="http://schemas.microsoft.com/office/drawing/2014/main" id="{E0BF7D74-088A-4E51-8774-44B16053558A}"/>
              </a:ext>
            </a:extLst>
          </p:cNvPr>
          <p:cNvSpPr>
            <a:spLocks noGrp="1"/>
          </p:cNvSpPr>
          <p:nvPr>
            <p:ph idx="1"/>
          </p:nvPr>
        </p:nvSpPr>
        <p:spPr>
          <a:xfrm>
            <a:off x="1451579" y="1853754"/>
            <a:ext cx="9603275" cy="4280716"/>
          </a:xfrm>
        </p:spPr>
        <p:txBody>
          <a:bodyPr>
            <a:normAutofit fontScale="92500"/>
          </a:bodyPr>
          <a:lstStyle/>
          <a:p>
            <a:r>
              <a:rPr lang="fr-FR" sz="2000" dirty="0"/>
              <a:t>L’endométriose peut aussi être découverte en dehors du pelvis, chez des femmes sans utérus ou chez des hommes. Cela peut venir de cellules circulantes, de la moelle ou autres sources</a:t>
            </a:r>
          </a:p>
          <a:p>
            <a:r>
              <a:rPr lang="fr-FR" sz="2000" dirty="0"/>
              <a:t>Des facteurs favorisants la greffe de cellules de la moelle osseuse souches  dans l’endomètre ou l’endométriose ont été découverts SDF1 favorise la migration et l’implantation de cellules souches de la moelle osseuse. L’expression de SDF1 est augmenté par les estrogènes dans les implants d’endomètre qui attire les cellules circulantes vers ces implants. </a:t>
            </a:r>
          </a:p>
          <a:p>
            <a:r>
              <a:rPr lang="fr-FR" sz="2000" dirty="0"/>
              <a:t>Chez l’animal le blocage  du récepteur de SDF 1 (CX6-R4 et CXR-R7) inhibe la croissance des implants. Les  pro cellules mésenchymateuses circulantes peuvent aussi s’implanter et se développer dans ces implants Des cellules endométriosiques  circulantes ont aussi été mis en évidence dans les modèles murins </a:t>
            </a:r>
          </a:p>
          <a:p>
            <a:endParaRPr lang="fr-FR" dirty="0"/>
          </a:p>
        </p:txBody>
      </p:sp>
    </p:spTree>
    <p:extLst>
      <p:ext uri="{BB962C8B-B14F-4D97-AF65-F5344CB8AC3E}">
        <p14:creationId xmlns:p14="http://schemas.microsoft.com/office/powerpoint/2010/main" val="2127144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EC932F-3337-4976-9DAA-CD06DC5DDA6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7A3D3E9-2069-46B9-ADD8-F028069000A9}"/>
              </a:ext>
            </a:extLst>
          </p:cNvPr>
          <p:cNvSpPr>
            <a:spLocks noGrp="1"/>
          </p:cNvSpPr>
          <p:nvPr>
            <p:ph idx="1"/>
          </p:nvPr>
        </p:nvSpPr>
        <p:spPr/>
        <p:txBody>
          <a:bodyPr/>
          <a:lstStyle/>
          <a:p>
            <a:r>
              <a:rPr lang="fr-FR" dirty="0"/>
              <a:t>La circulations des cellules souches pourraient être vasculaires ou lymphatique   </a:t>
            </a:r>
          </a:p>
          <a:p>
            <a:r>
              <a:rPr lang="fr-FR" sz="2800" dirty="0"/>
              <a:t>Théorie métaplastique: </a:t>
            </a:r>
            <a:r>
              <a:rPr lang="fr-FR" dirty="0"/>
              <a:t>les cellules mésodermiques cœlomiques seraient anormales favorisant l’implantation de cellules endométriales ou souches </a:t>
            </a:r>
          </a:p>
        </p:txBody>
      </p:sp>
    </p:spTree>
    <p:extLst>
      <p:ext uri="{BB962C8B-B14F-4D97-AF65-F5344CB8AC3E}">
        <p14:creationId xmlns:p14="http://schemas.microsoft.com/office/powerpoint/2010/main" val="3571930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8B8914-906F-4064-A3D2-43690AF7530E}"/>
              </a:ext>
            </a:extLst>
          </p:cNvPr>
          <p:cNvSpPr>
            <a:spLocks noGrp="1"/>
          </p:cNvSpPr>
          <p:nvPr>
            <p:ph type="title"/>
          </p:nvPr>
        </p:nvSpPr>
        <p:spPr/>
        <p:txBody>
          <a:bodyPr/>
          <a:lstStyle/>
          <a:p>
            <a:pPr algn="ctr"/>
            <a:r>
              <a:rPr lang="fr-FR" dirty="0"/>
              <a:t>Altérations génomiques</a:t>
            </a:r>
          </a:p>
        </p:txBody>
      </p:sp>
      <p:sp>
        <p:nvSpPr>
          <p:cNvPr id="3" name="Espace réservé du contenu 2">
            <a:extLst>
              <a:ext uri="{FF2B5EF4-FFF2-40B4-BE49-F238E27FC236}">
                <a16:creationId xmlns:a16="http://schemas.microsoft.com/office/drawing/2014/main" id="{FBE60BC9-C318-425C-9481-17DA433DB96F}"/>
              </a:ext>
            </a:extLst>
          </p:cNvPr>
          <p:cNvSpPr>
            <a:spLocks noGrp="1"/>
          </p:cNvSpPr>
          <p:nvPr>
            <p:ph idx="1"/>
          </p:nvPr>
        </p:nvSpPr>
        <p:spPr/>
        <p:txBody>
          <a:bodyPr>
            <a:normAutofit lnSpcReduction="10000"/>
          </a:bodyPr>
          <a:lstStyle/>
          <a:p>
            <a:r>
              <a:rPr lang="fr-FR" dirty="0"/>
              <a:t>Pas de gène unique mis en évidence Maladie polygénique?</a:t>
            </a:r>
          </a:p>
          <a:p>
            <a:r>
              <a:rPr lang="fr-FR" dirty="0"/>
              <a:t>Les jumelles homozygotes de femmes endométriosiques ont  bien davantage de développement d’endométriose, de même que les filles de mère endométriosiques &gt;x2</a:t>
            </a:r>
          </a:p>
          <a:p>
            <a:r>
              <a:rPr lang="fr-FR" dirty="0"/>
              <a:t>Suggérant une propension génétique à l’endométriose</a:t>
            </a:r>
          </a:p>
          <a:p>
            <a:r>
              <a:rPr lang="fr-FR" dirty="0"/>
              <a:t>Il existe dans les cellules endométriosique des variants géniques (KRAS, ARIDIA, PIK3CA PPP2R1A) équivalents à ceux du cancer mais situés différemment dans le génome Endométriose forme particulière de métastase non cancéreuse?</a:t>
            </a:r>
          </a:p>
          <a:p>
            <a:r>
              <a:rPr lang="fr-FR" dirty="0"/>
              <a:t>Des altérations épigéniques nombreuses ont été mis en évidence</a:t>
            </a:r>
          </a:p>
        </p:txBody>
      </p:sp>
    </p:spTree>
    <p:extLst>
      <p:ext uri="{BB962C8B-B14F-4D97-AF65-F5344CB8AC3E}">
        <p14:creationId xmlns:p14="http://schemas.microsoft.com/office/powerpoint/2010/main" val="1994046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1A35D2-9304-4CBA-80FD-C4B44EDBE782}"/>
              </a:ext>
            </a:extLst>
          </p:cNvPr>
          <p:cNvSpPr>
            <a:spLocks noGrp="1"/>
          </p:cNvSpPr>
          <p:nvPr>
            <p:ph type="title"/>
          </p:nvPr>
        </p:nvSpPr>
        <p:spPr/>
        <p:txBody>
          <a:bodyPr/>
          <a:lstStyle/>
          <a:p>
            <a:pPr algn="ctr"/>
            <a:r>
              <a:rPr lang="fr-FR" dirty="0"/>
              <a:t>Altérations biologiques</a:t>
            </a:r>
          </a:p>
        </p:txBody>
      </p:sp>
      <p:sp>
        <p:nvSpPr>
          <p:cNvPr id="3" name="Espace réservé du contenu 2">
            <a:extLst>
              <a:ext uri="{FF2B5EF4-FFF2-40B4-BE49-F238E27FC236}">
                <a16:creationId xmlns:a16="http://schemas.microsoft.com/office/drawing/2014/main" id="{C11B7A3F-B062-4F2F-B0A3-C48E82C8A70C}"/>
              </a:ext>
            </a:extLst>
          </p:cNvPr>
          <p:cNvSpPr>
            <a:spLocks noGrp="1"/>
          </p:cNvSpPr>
          <p:nvPr>
            <p:ph idx="1"/>
          </p:nvPr>
        </p:nvSpPr>
        <p:spPr>
          <a:xfrm>
            <a:off x="1451579" y="1853754"/>
            <a:ext cx="9603275" cy="4271838"/>
          </a:xfrm>
        </p:spPr>
        <p:txBody>
          <a:bodyPr>
            <a:normAutofit/>
          </a:bodyPr>
          <a:lstStyle/>
          <a:p>
            <a:r>
              <a:rPr lang="fr-FR" dirty="0"/>
              <a:t>Les estrogène favorisent les développement des implants endométriosiques</a:t>
            </a:r>
          </a:p>
          <a:p>
            <a:r>
              <a:rPr lang="fr-FR" dirty="0"/>
              <a:t>Origines ovariennes et locales par des enzymes de la stéroïdogenèse comme l’aromatase Augmentation de l’activité aromatase des implants discutée</a:t>
            </a:r>
          </a:p>
          <a:p>
            <a:r>
              <a:rPr lang="fr-FR" dirty="0"/>
              <a:t>Les estrogène favorisent la production de prostaglandines qui à leur tour favorisent la production d’estrogènes</a:t>
            </a:r>
          </a:p>
          <a:p>
            <a:r>
              <a:rPr lang="fr-FR" dirty="0"/>
              <a:t>Les implants d’endométriose surexprime le récepteur ER béta ce qui abaisse ER alpha ce qui abaisse le récepteur de la progestérone. La progestérone normalement diminue la prolifération endométriale par l’acide rétinoïque: ceci conduit une prolifération endométriale </a:t>
            </a:r>
          </a:p>
        </p:txBody>
      </p:sp>
    </p:spTree>
    <p:extLst>
      <p:ext uri="{BB962C8B-B14F-4D97-AF65-F5344CB8AC3E}">
        <p14:creationId xmlns:p14="http://schemas.microsoft.com/office/powerpoint/2010/main" val="3512474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37AE3D-7DB6-4EBD-9FC7-C22E2EB4508C}"/>
              </a:ext>
            </a:extLst>
          </p:cNvPr>
          <p:cNvSpPr>
            <a:spLocks noGrp="1"/>
          </p:cNvSpPr>
          <p:nvPr>
            <p:ph type="title"/>
          </p:nvPr>
        </p:nvSpPr>
        <p:spPr/>
        <p:txBody>
          <a:bodyPr/>
          <a:lstStyle/>
          <a:p>
            <a:pPr algn="ctr"/>
            <a:r>
              <a:rPr lang="fr-FR" dirty="0"/>
              <a:t>Altérations biologiques</a:t>
            </a:r>
          </a:p>
        </p:txBody>
      </p:sp>
      <p:sp>
        <p:nvSpPr>
          <p:cNvPr id="3" name="Espace réservé du contenu 2">
            <a:extLst>
              <a:ext uri="{FF2B5EF4-FFF2-40B4-BE49-F238E27FC236}">
                <a16:creationId xmlns:a16="http://schemas.microsoft.com/office/drawing/2014/main" id="{70B42D88-4D10-4B04-A4B7-AB23D8469FC6}"/>
              </a:ext>
            </a:extLst>
          </p:cNvPr>
          <p:cNvSpPr>
            <a:spLocks noGrp="1"/>
          </p:cNvSpPr>
          <p:nvPr>
            <p:ph idx="1"/>
          </p:nvPr>
        </p:nvSpPr>
        <p:spPr/>
        <p:txBody>
          <a:bodyPr/>
          <a:lstStyle/>
          <a:p>
            <a:r>
              <a:rPr lang="fr-FR" dirty="0"/>
              <a:t>Il y a une diminution de PR-B avec un ratio PR-B/PRA diminué ce qui est responsable d’une </a:t>
            </a:r>
            <a:r>
              <a:rPr lang="fr-FR" sz="2800" b="1" dirty="0"/>
              <a:t>résistance de ces tissus à la progestérone </a:t>
            </a:r>
            <a:r>
              <a:rPr lang="fr-FR" dirty="0"/>
              <a:t>favorisant une prolifération endométriale et un environnement pro inflammatoire augmentation PgE2 par activation de la cyclooxygénase 2</a:t>
            </a:r>
          </a:p>
          <a:p>
            <a:r>
              <a:rPr lang="fr-FR" dirty="0"/>
              <a:t>La résistance à la progestérone est aussi favorisée par des variations épigénétiques</a:t>
            </a:r>
          </a:p>
          <a:p>
            <a:r>
              <a:rPr lang="fr-FR" dirty="0"/>
              <a:t>Les femmes endométriosiques ont une diminution des gènes cibles de la progestérone lors de la fenêtre d’implantation ceci induirait un trouble de la fertilité</a:t>
            </a:r>
          </a:p>
        </p:txBody>
      </p:sp>
    </p:spTree>
    <p:extLst>
      <p:ext uri="{BB962C8B-B14F-4D97-AF65-F5344CB8AC3E}">
        <p14:creationId xmlns:p14="http://schemas.microsoft.com/office/powerpoint/2010/main" val="4258376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43AA33-490F-4527-9002-FED41344F450}"/>
              </a:ext>
            </a:extLst>
          </p:cNvPr>
          <p:cNvSpPr>
            <a:spLocks noGrp="1"/>
          </p:cNvSpPr>
          <p:nvPr>
            <p:ph type="title"/>
          </p:nvPr>
        </p:nvSpPr>
        <p:spPr/>
        <p:txBody>
          <a:bodyPr/>
          <a:lstStyle/>
          <a:p>
            <a:pPr algn="ctr"/>
            <a:r>
              <a:rPr lang="fr-FR" dirty="0"/>
              <a:t>Inflammation</a:t>
            </a:r>
          </a:p>
        </p:txBody>
      </p:sp>
      <p:sp>
        <p:nvSpPr>
          <p:cNvPr id="3" name="Espace réservé du contenu 2">
            <a:extLst>
              <a:ext uri="{FF2B5EF4-FFF2-40B4-BE49-F238E27FC236}">
                <a16:creationId xmlns:a16="http://schemas.microsoft.com/office/drawing/2014/main" id="{419BB807-836D-4023-AA68-BAD93811A1F3}"/>
              </a:ext>
            </a:extLst>
          </p:cNvPr>
          <p:cNvSpPr>
            <a:spLocks noGrp="1"/>
          </p:cNvSpPr>
          <p:nvPr>
            <p:ph idx="1"/>
          </p:nvPr>
        </p:nvSpPr>
        <p:spPr/>
        <p:txBody>
          <a:bodyPr/>
          <a:lstStyle/>
          <a:p>
            <a:r>
              <a:rPr lang="fr-FR" dirty="0"/>
              <a:t>L’inflammation est un facteur essentiel de l’endométriose</a:t>
            </a:r>
          </a:p>
          <a:p>
            <a:r>
              <a:rPr lang="fr-FR" dirty="0"/>
              <a:t>On ne sait s’il s’agit d’un facteur causal ou conséquence de la maladie</a:t>
            </a:r>
          </a:p>
          <a:p>
            <a:r>
              <a:rPr lang="fr-FR" dirty="0"/>
              <a:t>Les estrogènes augmentent PgE2</a:t>
            </a:r>
          </a:p>
          <a:p>
            <a:r>
              <a:rPr lang="fr-FR" dirty="0"/>
              <a:t>Les cytokines sont anormalement up régulées dans l’endométriose IL-1 béta, IL-6, IL-8, TNF alpha, CCL2, CCL5,  VEGF Ces cytokines augmentent l’activité des cellules B qui entrainent une résistance à la progestérone</a:t>
            </a:r>
          </a:p>
          <a:p>
            <a:endParaRPr lang="fr-FR" dirty="0"/>
          </a:p>
          <a:p>
            <a:endParaRPr lang="fr-FR" dirty="0"/>
          </a:p>
        </p:txBody>
      </p:sp>
    </p:spTree>
    <p:extLst>
      <p:ext uri="{BB962C8B-B14F-4D97-AF65-F5344CB8AC3E}">
        <p14:creationId xmlns:p14="http://schemas.microsoft.com/office/powerpoint/2010/main" val="731326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C40F2B-B77B-4A94-A59A-93819AE572B6}"/>
              </a:ext>
            </a:extLst>
          </p:cNvPr>
          <p:cNvSpPr>
            <a:spLocks noGrp="1"/>
          </p:cNvSpPr>
          <p:nvPr>
            <p:ph type="title"/>
          </p:nvPr>
        </p:nvSpPr>
        <p:spPr/>
        <p:txBody>
          <a:bodyPr/>
          <a:lstStyle/>
          <a:p>
            <a:pPr algn="ctr"/>
            <a:r>
              <a:rPr lang="fr-FR" dirty="0"/>
              <a:t>inflammation</a:t>
            </a:r>
          </a:p>
        </p:txBody>
      </p:sp>
      <p:sp>
        <p:nvSpPr>
          <p:cNvPr id="3" name="Espace réservé du contenu 2">
            <a:extLst>
              <a:ext uri="{FF2B5EF4-FFF2-40B4-BE49-F238E27FC236}">
                <a16:creationId xmlns:a16="http://schemas.microsoft.com/office/drawing/2014/main" id="{4272511D-62D8-4735-AEE3-CE19ED464DB1}"/>
              </a:ext>
            </a:extLst>
          </p:cNvPr>
          <p:cNvSpPr>
            <a:spLocks noGrp="1"/>
          </p:cNvSpPr>
          <p:nvPr>
            <p:ph idx="1"/>
          </p:nvPr>
        </p:nvSpPr>
        <p:spPr/>
        <p:txBody>
          <a:bodyPr>
            <a:normAutofit/>
          </a:bodyPr>
          <a:lstStyle/>
          <a:p>
            <a:r>
              <a:rPr lang="fr-FR" dirty="0"/>
              <a:t>Il existe aussi une aberration dans la distribution des cellules immunes. Les lymphocytes circulants sont normaux mais augmentés dans le liquide péritonéal; Les macrophages péritonéaux sont aussi augmentés avec augmentation de l’</a:t>
            </a:r>
            <a:r>
              <a:rPr lang="fr-FR" dirty="0" err="1"/>
              <a:t>angiogénèse</a:t>
            </a:r>
            <a:r>
              <a:rPr lang="fr-FR" dirty="0"/>
              <a:t> et diminution des cellules NK</a:t>
            </a:r>
          </a:p>
          <a:p>
            <a:r>
              <a:rPr lang="fr-FR" dirty="0"/>
              <a:t>On observe aussi une augmentation d’anticorps anti endomètre et ovaire ce qui classe l’endométriose dans la famille des maladies auto immunes expliquant les associations avec des maladies auto immunes comme Hashimoto</a:t>
            </a:r>
          </a:p>
          <a:p>
            <a:endParaRPr lang="fr-FR" dirty="0"/>
          </a:p>
        </p:txBody>
      </p:sp>
    </p:spTree>
    <p:extLst>
      <p:ext uri="{BB962C8B-B14F-4D97-AF65-F5344CB8AC3E}">
        <p14:creationId xmlns:p14="http://schemas.microsoft.com/office/powerpoint/2010/main" val="2705003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2BC610-B028-4178-A64C-F919EC87A9EC}"/>
              </a:ext>
            </a:extLst>
          </p:cNvPr>
          <p:cNvSpPr>
            <a:spLocks noGrp="1"/>
          </p:cNvSpPr>
          <p:nvPr>
            <p:ph type="title"/>
          </p:nvPr>
        </p:nvSpPr>
        <p:spPr/>
        <p:txBody>
          <a:bodyPr/>
          <a:lstStyle/>
          <a:p>
            <a:pPr algn="ctr"/>
            <a:r>
              <a:rPr lang="fr-FR"/>
              <a:t>INFLAMMATION</a:t>
            </a:r>
          </a:p>
        </p:txBody>
      </p:sp>
      <p:sp>
        <p:nvSpPr>
          <p:cNvPr id="3" name="Espace réservé du contenu 2">
            <a:extLst>
              <a:ext uri="{FF2B5EF4-FFF2-40B4-BE49-F238E27FC236}">
                <a16:creationId xmlns:a16="http://schemas.microsoft.com/office/drawing/2014/main" id="{CA8B77D0-70BC-47C1-A62F-493F7C951497}"/>
              </a:ext>
            </a:extLst>
          </p:cNvPr>
          <p:cNvSpPr>
            <a:spLocks noGrp="1"/>
          </p:cNvSpPr>
          <p:nvPr>
            <p:ph idx="1"/>
          </p:nvPr>
        </p:nvSpPr>
        <p:spPr/>
        <p:txBody>
          <a:bodyPr>
            <a:normAutofit lnSpcReduction="10000"/>
          </a:bodyPr>
          <a:lstStyle/>
          <a:p>
            <a:r>
              <a:rPr lang="fr-FR" dirty="0"/>
              <a:t>Il existe dans le tissus endométrial de femmes endométriosiques comparées à des femmes témoins une association avec l’</a:t>
            </a:r>
            <a:r>
              <a:rPr lang="fr-FR" dirty="0" err="1"/>
              <a:t>alléle</a:t>
            </a:r>
            <a:r>
              <a:rPr lang="fr-FR" dirty="0"/>
              <a:t> </a:t>
            </a:r>
            <a:r>
              <a:rPr lang="fr-FR" dirty="0" err="1"/>
              <a:t>rs</a:t>
            </a:r>
            <a:r>
              <a:rPr lang="fr-FR" dirty="0"/>
              <a:t> 1800469 du TGF </a:t>
            </a:r>
            <a:r>
              <a:rPr lang="fr-FR" dirty="0">
                <a:latin typeface="Symbol" panose="05050102010706020507" pitchFamily="18" charset="2"/>
              </a:rPr>
              <a:t>b</a:t>
            </a:r>
            <a:r>
              <a:rPr lang="fr-FR" dirty="0"/>
              <a:t>1 509C/T</a:t>
            </a:r>
          </a:p>
          <a:p>
            <a:pPr marL="0" indent="0">
              <a:buNone/>
            </a:pPr>
            <a:r>
              <a:rPr lang="fr-FR" dirty="0"/>
              <a:t>    cependant l’expression  TGF </a:t>
            </a:r>
            <a:r>
              <a:rPr lang="fr-FR" dirty="0">
                <a:latin typeface="Symbol" panose="05050102010706020507" pitchFamily="18" charset="2"/>
              </a:rPr>
              <a:t>b</a:t>
            </a:r>
            <a:r>
              <a:rPr lang="fr-FR" dirty="0"/>
              <a:t>1 au cours de la phase proliférative  et sécrétoire n’est pas différente</a:t>
            </a:r>
          </a:p>
          <a:p>
            <a:pPr marL="0" indent="0">
              <a:buNone/>
            </a:pPr>
            <a:r>
              <a:rPr lang="fr-FR" sz="1400" dirty="0"/>
              <a:t>      </a:t>
            </a:r>
            <a:r>
              <a:rPr lang="fr-FR" sz="1400" dirty="0" err="1"/>
              <a:t>Babei</a:t>
            </a:r>
            <a:r>
              <a:rPr lang="fr-FR" sz="1400" dirty="0"/>
              <a:t> Arch </a:t>
            </a:r>
            <a:r>
              <a:rPr lang="fr-FR" sz="1400" dirty="0" err="1"/>
              <a:t>Gynecol</a:t>
            </a:r>
            <a:r>
              <a:rPr lang="fr-FR" sz="1400" dirty="0"/>
              <a:t> </a:t>
            </a:r>
            <a:r>
              <a:rPr lang="fr-FR" sz="1400" dirty="0" err="1"/>
              <a:t>Obstet</a:t>
            </a:r>
            <a:r>
              <a:rPr lang="fr-FR" sz="1400" dirty="0"/>
              <a:t> 2021;aop:10.1007/s00404-021-061954</a:t>
            </a:r>
          </a:p>
          <a:p>
            <a:r>
              <a:rPr lang="fr-FR" dirty="0"/>
              <a:t>Il existe une inflammation, une augmentation de l’</a:t>
            </a:r>
            <a:r>
              <a:rPr lang="fr-FR" dirty="0" err="1"/>
              <a:t>angiogénèse</a:t>
            </a:r>
            <a:r>
              <a:rPr lang="fr-FR" dirty="0"/>
              <a:t> et une fibrose du tissus adipeux rétropéritonéal adjacent aux implants endométriosiques  avec infiltration de macrophages augmentation du </a:t>
            </a:r>
            <a:r>
              <a:rPr lang="fr-FR" dirty="0" err="1"/>
              <a:t>fatty</a:t>
            </a:r>
            <a:r>
              <a:rPr lang="fr-FR" dirty="0"/>
              <a:t> acide binding </a:t>
            </a:r>
            <a:r>
              <a:rPr lang="fr-FR" dirty="0" err="1"/>
              <a:t>protein</a:t>
            </a:r>
            <a:r>
              <a:rPr lang="fr-FR" dirty="0"/>
              <a:t> 4 FABP4                             </a:t>
            </a:r>
            <a:r>
              <a:rPr lang="fr-FR" sz="1400" dirty="0" err="1"/>
              <a:t>Kubo</a:t>
            </a:r>
            <a:r>
              <a:rPr lang="fr-FR" sz="1400" dirty="0"/>
              <a:t> J </a:t>
            </a:r>
            <a:r>
              <a:rPr lang="fr-FR" sz="1400" dirty="0" err="1"/>
              <a:t>Obstet</a:t>
            </a:r>
            <a:r>
              <a:rPr lang="fr-FR" sz="1400" dirty="0"/>
              <a:t> </a:t>
            </a:r>
            <a:r>
              <a:rPr lang="fr-FR" sz="1400" dirty="0" err="1"/>
              <a:t>Gynecol</a:t>
            </a:r>
            <a:r>
              <a:rPr lang="fr-FR" sz="1400" dirty="0"/>
              <a:t> </a:t>
            </a:r>
            <a:r>
              <a:rPr lang="fr-FR" sz="1400" dirty="0" err="1"/>
              <a:t>Res</a:t>
            </a:r>
            <a:r>
              <a:rPr lang="fr-FR" sz="1400" dirty="0"/>
              <a:t> 2021;47:3598-606</a:t>
            </a:r>
          </a:p>
          <a:p>
            <a:endParaRPr lang="fr-FR" dirty="0"/>
          </a:p>
        </p:txBody>
      </p:sp>
    </p:spTree>
    <p:extLst>
      <p:ext uri="{BB962C8B-B14F-4D97-AF65-F5344CB8AC3E}">
        <p14:creationId xmlns:p14="http://schemas.microsoft.com/office/powerpoint/2010/main" val="1134123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8A5958-3818-4B37-8511-55FF4EBE2B26}"/>
              </a:ext>
            </a:extLst>
          </p:cNvPr>
          <p:cNvSpPr>
            <a:spLocks noGrp="1"/>
          </p:cNvSpPr>
          <p:nvPr>
            <p:ph type="title"/>
          </p:nvPr>
        </p:nvSpPr>
        <p:spPr/>
        <p:txBody>
          <a:bodyPr/>
          <a:lstStyle/>
          <a:p>
            <a:pPr algn="ctr"/>
            <a:r>
              <a:rPr lang="fr-FR" dirty="0"/>
              <a:t>L’</a:t>
            </a:r>
            <a:r>
              <a:rPr lang="fr-FR" dirty="0" err="1"/>
              <a:t>endometriose</a:t>
            </a:r>
            <a:r>
              <a:rPr lang="fr-FR" dirty="0"/>
              <a:t> est donc une maladie inflammatoire systémique</a:t>
            </a:r>
          </a:p>
        </p:txBody>
      </p:sp>
      <p:sp>
        <p:nvSpPr>
          <p:cNvPr id="3" name="Espace réservé du contenu 2">
            <a:extLst>
              <a:ext uri="{FF2B5EF4-FFF2-40B4-BE49-F238E27FC236}">
                <a16:creationId xmlns:a16="http://schemas.microsoft.com/office/drawing/2014/main" id="{FEE621FC-BF41-45A8-B232-B266F7020DAA}"/>
              </a:ext>
            </a:extLst>
          </p:cNvPr>
          <p:cNvSpPr>
            <a:spLocks noGrp="1"/>
          </p:cNvSpPr>
          <p:nvPr>
            <p:ph idx="1"/>
          </p:nvPr>
        </p:nvSpPr>
        <p:spPr/>
        <p:txBody>
          <a:bodyPr>
            <a:normAutofit lnSpcReduction="10000"/>
          </a:bodyPr>
          <a:lstStyle/>
          <a:p>
            <a:r>
              <a:rPr lang="fr-FR" dirty="0"/>
              <a:t>Une myriade de micro ARN circulants sont augmentés</a:t>
            </a:r>
          </a:p>
          <a:p>
            <a:r>
              <a:rPr lang="fr-FR" dirty="0"/>
              <a:t> ils modulent l’expression des gènes au travers du corps. Les micro ARN sont petits non codants par eux-mêmes</a:t>
            </a:r>
          </a:p>
          <a:p>
            <a:r>
              <a:rPr lang="fr-FR" dirty="0"/>
              <a:t>Ils sont différents de ce qui est observés chez les femmes non endométriosiques</a:t>
            </a:r>
          </a:p>
          <a:p>
            <a:r>
              <a:rPr lang="fr-FR" dirty="0"/>
              <a:t>miR-196 miR-29C miR-9 sont hyper exprimés dans l’endométriose qui conduisent à une diminution de PR-B,</a:t>
            </a:r>
          </a:p>
          <a:p>
            <a:r>
              <a:rPr lang="fr-FR" dirty="0"/>
              <a:t>Augmentation des miR-125-5P et une baisse de let-7b  qui augmentent des cytokines pro inflammatoires</a:t>
            </a:r>
          </a:p>
        </p:txBody>
      </p:sp>
    </p:spTree>
    <p:extLst>
      <p:ext uri="{BB962C8B-B14F-4D97-AF65-F5344CB8AC3E}">
        <p14:creationId xmlns:p14="http://schemas.microsoft.com/office/powerpoint/2010/main" val="2774867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003567-140D-4440-BF25-FDCCFC2E1035}"/>
              </a:ext>
            </a:extLst>
          </p:cNvPr>
          <p:cNvSpPr>
            <a:spLocks noGrp="1"/>
          </p:cNvSpPr>
          <p:nvPr>
            <p:ph type="title"/>
          </p:nvPr>
        </p:nvSpPr>
        <p:spPr/>
        <p:txBody>
          <a:bodyPr/>
          <a:lstStyle/>
          <a:p>
            <a:pPr algn="ctr"/>
            <a:r>
              <a:rPr lang="fr-FR" dirty="0"/>
              <a:t>Endométriose  maladie systémique</a:t>
            </a:r>
          </a:p>
        </p:txBody>
      </p:sp>
      <p:sp>
        <p:nvSpPr>
          <p:cNvPr id="3" name="Espace réservé du contenu 2">
            <a:extLst>
              <a:ext uri="{FF2B5EF4-FFF2-40B4-BE49-F238E27FC236}">
                <a16:creationId xmlns:a16="http://schemas.microsoft.com/office/drawing/2014/main" id="{0CA88162-F1A3-4130-8DEC-91B6C757AB81}"/>
              </a:ext>
            </a:extLst>
          </p:cNvPr>
          <p:cNvSpPr>
            <a:spLocks noGrp="1"/>
          </p:cNvSpPr>
          <p:nvPr>
            <p:ph idx="1"/>
          </p:nvPr>
        </p:nvSpPr>
        <p:spPr>
          <a:xfrm>
            <a:off x="1451579" y="2015732"/>
            <a:ext cx="9603275" cy="4109860"/>
          </a:xfrm>
        </p:spPr>
        <p:txBody>
          <a:bodyPr>
            <a:normAutofit fontScale="92500"/>
          </a:bodyPr>
          <a:lstStyle/>
          <a:p>
            <a:r>
              <a:rPr lang="fr-FR" dirty="0"/>
              <a:t>La présence de cytokines pro inflammatoires et l’augmentation de cellules immunitaires circulantes créent une inflammation diffuse hors du pelvis </a:t>
            </a:r>
          </a:p>
          <a:p>
            <a:r>
              <a:rPr lang="fr-FR" dirty="0"/>
              <a:t>Dans les modèles animaux il a été mis en évidence que des cellules issues des lésions endométriosiques s’implantent dans d’autres organes les poumons le foie la rate et le cerveau</a:t>
            </a:r>
          </a:p>
          <a:p>
            <a:r>
              <a:rPr lang="fr-FR" dirty="0"/>
              <a:t>Il existe des altérations cardiovasculaires, neurologiques 50-87% des femmes (anxiété dépression,   sensibilité à la douleur) métaboliques et immunes observées dans des études épidémiologiques comme la </a:t>
            </a:r>
            <a:r>
              <a:rPr lang="fr-FR" dirty="0" err="1"/>
              <a:t>Nurses’Health</a:t>
            </a:r>
            <a:r>
              <a:rPr lang="fr-FR" dirty="0"/>
              <a:t> </a:t>
            </a:r>
            <a:r>
              <a:rPr lang="fr-FR" dirty="0" err="1"/>
              <a:t>Study</a:t>
            </a:r>
            <a:r>
              <a:rPr lang="fr-FR" dirty="0"/>
              <a:t>. Il a été mis en évidence des modifications par IRM de certaines zones associée à l’émotion et la sensibilité. Ceci pourrait aussi expliquer un IMC plus faible</a:t>
            </a:r>
          </a:p>
          <a:p>
            <a:r>
              <a:rPr lang="fr-FR" dirty="0"/>
              <a:t>Des altérations fonctionnelles digestives et urinaires doivent faire évoquer une endométriose</a:t>
            </a:r>
          </a:p>
          <a:p>
            <a:endParaRPr lang="fr-FR" dirty="0"/>
          </a:p>
          <a:p>
            <a:endParaRPr lang="fr-FR" dirty="0"/>
          </a:p>
        </p:txBody>
      </p:sp>
    </p:spTree>
    <p:extLst>
      <p:ext uri="{BB962C8B-B14F-4D97-AF65-F5344CB8AC3E}">
        <p14:creationId xmlns:p14="http://schemas.microsoft.com/office/powerpoint/2010/main" val="453151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F21601F-4800-46D4-8B00-6C6AEA3AB3B8}"/>
              </a:ext>
            </a:extLst>
          </p:cNvPr>
          <p:cNvPicPr>
            <a:picLocks noChangeAspect="1"/>
          </p:cNvPicPr>
          <p:nvPr/>
        </p:nvPicPr>
        <p:blipFill>
          <a:blip r:embed="rId2"/>
          <a:stretch>
            <a:fillRect/>
          </a:stretch>
        </p:blipFill>
        <p:spPr>
          <a:xfrm>
            <a:off x="3933825" y="0"/>
            <a:ext cx="4888560" cy="6148387"/>
          </a:xfrm>
          <a:prstGeom prst="rect">
            <a:avLst/>
          </a:prstGeom>
        </p:spPr>
      </p:pic>
    </p:spTree>
    <p:extLst>
      <p:ext uri="{BB962C8B-B14F-4D97-AF65-F5344CB8AC3E}">
        <p14:creationId xmlns:p14="http://schemas.microsoft.com/office/powerpoint/2010/main" val="134985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314C625-70C6-4F09-B68D-97843E3E495E}"/>
              </a:ext>
            </a:extLst>
          </p:cNvPr>
          <p:cNvPicPr>
            <a:picLocks noChangeAspect="1"/>
          </p:cNvPicPr>
          <p:nvPr/>
        </p:nvPicPr>
        <p:blipFill>
          <a:blip r:embed="rId2"/>
          <a:stretch>
            <a:fillRect/>
          </a:stretch>
        </p:blipFill>
        <p:spPr>
          <a:xfrm>
            <a:off x="3014662" y="100659"/>
            <a:ext cx="6162675" cy="5838825"/>
          </a:xfrm>
          <a:prstGeom prst="rect">
            <a:avLst/>
          </a:prstGeom>
        </p:spPr>
      </p:pic>
    </p:spTree>
    <p:extLst>
      <p:ext uri="{BB962C8B-B14F-4D97-AF65-F5344CB8AC3E}">
        <p14:creationId xmlns:p14="http://schemas.microsoft.com/office/powerpoint/2010/main" val="1104154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1E1B0B-7275-4C79-BC0A-AD8B43E8728E}"/>
              </a:ext>
            </a:extLst>
          </p:cNvPr>
          <p:cNvSpPr>
            <a:spLocks noGrp="1"/>
          </p:cNvSpPr>
          <p:nvPr>
            <p:ph type="title"/>
          </p:nvPr>
        </p:nvSpPr>
        <p:spPr/>
        <p:txBody>
          <a:bodyPr/>
          <a:lstStyle/>
          <a:p>
            <a:r>
              <a:rPr lang="fr-FR" dirty="0"/>
              <a:t>L’avenir du dépistage et du Traitement</a:t>
            </a:r>
          </a:p>
        </p:txBody>
      </p:sp>
      <p:sp>
        <p:nvSpPr>
          <p:cNvPr id="3" name="Espace réservé du contenu 2">
            <a:extLst>
              <a:ext uri="{FF2B5EF4-FFF2-40B4-BE49-F238E27FC236}">
                <a16:creationId xmlns:a16="http://schemas.microsoft.com/office/drawing/2014/main" id="{200A8CCB-9737-4482-9B29-689FB5EA55AE}"/>
              </a:ext>
            </a:extLst>
          </p:cNvPr>
          <p:cNvSpPr>
            <a:spLocks noGrp="1"/>
          </p:cNvSpPr>
          <p:nvPr>
            <p:ph idx="1"/>
          </p:nvPr>
        </p:nvSpPr>
        <p:spPr>
          <a:xfrm>
            <a:off x="1451579" y="2015732"/>
            <a:ext cx="9603275" cy="4163126"/>
          </a:xfrm>
        </p:spPr>
        <p:txBody>
          <a:bodyPr>
            <a:normAutofit lnSpcReduction="10000"/>
          </a:bodyPr>
          <a:lstStyle/>
          <a:p>
            <a:r>
              <a:rPr lang="fr-FR" dirty="0"/>
              <a:t>Dosage de miARN comme let-7b diminué miR-451 élevé</a:t>
            </a:r>
          </a:p>
          <a:p>
            <a:r>
              <a:rPr lang="fr-FR" sz="1800" dirty="0">
                <a:solidFill>
                  <a:srgbClr val="000000"/>
                </a:solidFill>
                <a:latin typeface="ScalaLancetPro"/>
              </a:rPr>
              <a:t>C</a:t>
            </a:r>
            <a:r>
              <a:rPr lang="fr-FR" sz="1800" b="0" i="0" u="none" strike="noStrike" baseline="0" dirty="0">
                <a:solidFill>
                  <a:srgbClr val="000000"/>
                </a:solidFill>
                <a:latin typeface="ScalaLancetPro"/>
              </a:rPr>
              <a:t>ombination de miR-125b-5p, miR-150-5p, miR-61, miR-342-3p, miR-451a, miR-3613-5p, et let-7b</a:t>
            </a:r>
            <a:endParaRPr lang="fr-FR" dirty="0"/>
          </a:p>
          <a:p>
            <a:r>
              <a:rPr lang="fr-FR" dirty="0"/>
              <a:t>Récepteur de la progestérone pour la réponse au traitement</a:t>
            </a:r>
          </a:p>
          <a:p>
            <a:endParaRPr lang="fr-FR" dirty="0"/>
          </a:p>
          <a:p>
            <a:r>
              <a:rPr lang="fr-FR" dirty="0"/>
              <a:t>Association AINS + progestatifs</a:t>
            </a:r>
          </a:p>
          <a:p>
            <a:r>
              <a:rPr lang="fr-FR" dirty="0"/>
              <a:t>Antagonistes GnRH per os qui donne un taux d’estradiol de 42 </a:t>
            </a:r>
            <a:r>
              <a:rPr lang="fr-FR" dirty="0" err="1"/>
              <a:t>pg</a:t>
            </a:r>
            <a:r>
              <a:rPr lang="fr-FR" dirty="0"/>
              <a:t>/ml pas d’</a:t>
            </a:r>
            <a:r>
              <a:rPr lang="fr-FR" dirty="0" err="1"/>
              <a:t>add</a:t>
            </a:r>
            <a:r>
              <a:rPr lang="fr-FR" dirty="0"/>
              <a:t> back nécessaire mais pas d’abolition de l’ovulation</a:t>
            </a:r>
          </a:p>
          <a:p>
            <a:r>
              <a:rPr lang="fr-FR" dirty="0"/>
              <a:t>inhibiteurs de l’aromatase associé à un progestatif</a:t>
            </a:r>
          </a:p>
          <a:p>
            <a:r>
              <a:rPr lang="fr-FR" dirty="0" err="1"/>
              <a:t>Basedoxifène</a:t>
            </a:r>
            <a:r>
              <a:rPr lang="fr-FR" dirty="0"/>
              <a:t> +ECE en </a:t>
            </a:r>
            <a:r>
              <a:rPr lang="fr-FR" dirty="0" err="1"/>
              <a:t>add</a:t>
            </a:r>
            <a:r>
              <a:rPr lang="fr-FR" dirty="0"/>
              <a:t> back</a:t>
            </a:r>
          </a:p>
        </p:txBody>
      </p:sp>
    </p:spTree>
    <p:extLst>
      <p:ext uri="{BB962C8B-B14F-4D97-AF65-F5344CB8AC3E}">
        <p14:creationId xmlns:p14="http://schemas.microsoft.com/office/powerpoint/2010/main" val="38892701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F7DA9D-B328-4107-9B5E-8D838485D73E}"/>
              </a:ext>
            </a:extLst>
          </p:cNvPr>
          <p:cNvSpPr>
            <a:spLocks noGrp="1"/>
          </p:cNvSpPr>
          <p:nvPr>
            <p:ph type="title"/>
          </p:nvPr>
        </p:nvSpPr>
        <p:spPr/>
        <p:txBody>
          <a:bodyPr/>
          <a:lstStyle/>
          <a:p>
            <a:pPr algn="ctr"/>
            <a:r>
              <a:rPr lang="fr-FR" dirty="0"/>
              <a:t>conclusions</a:t>
            </a:r>
          </a:p>
        </p:txBody>
      </p:sp>
      <p:sp>
        <p:nvSpPr>
          <p:cNvPr id="3" name="Espace réservé du contenu 2">
            <a:extLst>
              <a:ext uri="{FF2B5EF4-FFF2-40B4-BE49-F238E27FC236}">
                <a16:creationId xmlns:a16="http://schemas.microsoft.com/office/drawing/2014/main" id="{DFCD1F1A-4E0E-4798-90E0-44FCB1B882E5}"/>
              </a:ext>
            </a:extLst>
          </p:cNvPr>
          <p:cNvSpPr>
            <a:spLocks noGrp="1"/>
          </p:cNvSpPr>
          <p:nvPr>
            <p:ph idx="1"/>
          </p:nvPr>
        </p:nvSpPr>
        <p:spPr/>
        <p:txBody>
          <a:bodyPr/>
          <a:lstStyle/>
          <a:p>
            <a:r>
              <a:rPr lang="fr-FR" dirty="0"/>
              <a:t>L’endométriose est une maladie systémique et hétérogène</a:t>
            </a:r>
          </a:p>
          <a:p>
            <a:r>
              <a:rPr lang="fr-FR" dirty="0"/>
              <a:t>Ses manifestations ne se limitent pas au pelvis</a:t>
            </a:r>
          </a:p>
          <a:p>
            <a:r>
              <a:rPr lang="fr-FR" dirty="0"/>
              <a:t>La douleur est le maitre symptôme mais problématique</a:t>
            </a:r>
          </a:p>
          <a:p>
            <a:r>
              <a:rPr lang="fr-FR" dirty="0"/>
              <a:t>Aux traitements classiques s’ajouterons </a:t>
            </a:r>
            <a:r>
              <a:rPr lang="fr-FR"/>
              <a:t>des immunomodulateurs, </a:t>
            </a:r>
            <a:r>
              <a:rPr lang="fr-FR" dirty="0"/>
              <a:t>des miARN modulateurs et traitements ciblant les cellules souches circulantes</a:t>
            </a:r>
          </a:p>
        </p:txBody>
      </p:sp>
    </p:spTree>
    <p:extLst>
      <p:ext uri="{BB962C8B-B14F-4D97-AF65-F5344CB8AC3E}">
        <p14:creationId xmlns:p14="http://schemas.microsoft.com/office/powerpoint/2010/main" val="1386729272"/>
      </p:ext>
    </p:extLst>
  </p:cSld>
  <p:clrMapOvr>
    <a:masterClrMapping/>
  </p:clrMapOvr>
</p:sld>
</file>

<file path=ppt/theme/theme1.xml><?xml version="1.0" encoding="utf-8"?>
<a:theme xmlns:a="http://schemas.openxmlformats.org/drawingml/2006/main" name="Galerie">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TM10001114[[fn=Galerie]]</Template>
  <TotalTime>763</TotalTime>
  <Words>1325</Words>
  <Application>Microsoft Office PowerPoint</Application>
  <PresentationFormat>Grand écran</PresentationFormat>
  <Paragraphs>90</Paragraphs>
  <Slides>21</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21</vt:i4>
      </vt:variant>
    </vt:vector>
  </HeadingPairs>
  <TitlesOfParts>
    <vt:vector size="27" baseType="lpstr">
      <vt:lpstr>Arial</vt:lpstr>
      <vt:lpstr>Calibri</vt:lpstr>
      <vt:lpstr>Gill Sans MT</vt:lpstr>
      <vt:lpstr>ScalaLancetPro</vt:lpstr>
      <vt:lpstr>Symbol</vt:lpstr>
      <vt:lpstr>Galerie</vt:lpstr>
      <vt:lpstr>Endométriose: maladie locale ou générale?</vt:lpstr>
      <vt:lpstr>Généralités</vt:lpstr>
      <vt:lpstr>traitement sur simple présomption clinique</vt:lpstr>
      <vt:lpstr>Les endométrioses</vt:lpstr>
      <vt:lpstr>Présentation PowerPoint</vt:lpstr>
      <vt:lpstr>Origines de l’endométriose</vt:lpstr>
      <vt:lpstr>Théorie de la menstruation rétrograde de Sampson</vt:lpstr>
      <vt:lpstr>Mais aussi origine non endométriale  </vt:lpstr>
      <vt:lpstr>Présentation PowerPoint</vt:lpstr>
      <vt:lpstr>Altérations génomiques</vt:lpstr>
      <vt:lpstr>Altérations biologiques</vt:lpstr>
      <vt:lpstr>Altérations biologiques</vt:lpstr>
      <vt:lpstr>Inflammation</vt:lpstr>
      <vt:lpstr>inflammation</vt:lpstr>
      <vt:lpstr>INFLAMMATION</vt:lpstr>
      <vt:lpstr>L’endometriose est donc une maladie inflammatoire systémique</vt:lpstr>
      <vt:lpstr>Endométriose  maladie systémique</vt:lpstr>
      <vt:lpstr>Présentation PowerPoint</vt:lpstr>
      <vt:lpstr>Présentation PowerPoint</vt:lpstr>
      <vt:lpstr>L’avenir du dépistage et du Traitement</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Endométriose: maladie locale ou générale?</dc:title>
  <dc:creator>christian jamin</dc:creator>
  <cp:lastModifiedBy>christian jamin</cp:lastModifiedBy>
  <cp:revision>16</cp:revision>
  <dcterms:created xsi:type="dcterms:W3CDTF">2021-10-30T12:41:48Z</dcterms:created>
  <dcterms:modified xsi:type="dcterms:W3CDTF">2021-11-25T22:10:49Z</dcterms:modified>
</cp:coreProperties>
</file>